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Play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hP9YWAs2uxW0GYYJ9teBoX4jf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Play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BO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60f23968e0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60f23968e0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0f23968e0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60f23968e0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0f23968e0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60f23968e0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60f23968e0_0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0f23968e0_0_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0f23968e0_0_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60f23968e0_0_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0f23968e0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0f23968e0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60f23968e0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0f23968e0_0_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60f23968e0_0_1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60f23968e0_0_1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0f23968e0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0f23968e0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60f23968e0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0f23968e0_0_1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0f23968e0_0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60f23968e0_0_1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0f23968e0_0_1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60f23968e0_0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60f23968e0_0_1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0f23968e0_0_1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60f23968e0_0_1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60f23968e0_0_1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B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33.png"/><Relationship Id="rId5" Type="http://schemas.openxmlformats.org/officeDocument/2006/relationships/hyperlink" Target="https://youtu.be/nTWWdVCWqyo?si=GQOPwQL36-crqem3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32.png"/><Relationship Id="rId5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18.png"/><Relationship Id="rId13" Type="http://schemas.openxmlformats.org/officeDocument/2006/relationships/image" Target="../media/image24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827075" y="1419450"/>
            <a:ext cx="99981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s-BO" sz="3600"/>
              <a:t>EcoConsumidores:</a:t>
            </a:r>
            <a:br>
              <a:rPr lang="es-BO" sz="3600"/>
            </a:br>
            <a:r>
              <a:rPr lang="es-BO" sz="3850">
                <a:solidFill>
                  <a:srgbClr val="5CA38C"/>
                </a:solidFill>
                <a:latin typeface="Arial"/>
                <a:ea typeface="Arial"/>
                <a:cs typeface="Arial"/>
                <a:sym typeface="Arial"/>
              </a:rPr>
              <a:t>“Acción participativa para ampliar el consumo de alimentos agroecológicos en la región de Kanata”</a:t>
            </a:r>
            <a:r>
              <a:rPr lang="es-BO" sz="3600">
                <a:latin typeface="Arial"/>
                <a:ea typeface="Arial"/>
                <a:cs typeface="Arial"/>
                <a:sym typeface="Arial"/>
              </a:rPr>
              <a:t> 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Font typeface="Play"/>
              <a:buNone/>
            </a:pPr>
            <a:r>
              <a:rPr lang="es-BO" sz="2400">
                <a:latin typeface="Arial"/>
                <a:ea typeface="Arial"/>
                <a:cs typeface="Arial"/>
                <a:sym typeface="Arial"/>
              </a:rPr>
              <a:t>Mariana Alem Z.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s-BO" sz="2400">
                <a:latin typeface="Arial"/>
                <a:ea typeface="Arial"/>
                <a:cs typeface="Arial"/>
                <a:sym typeface="Arial"/>
              </a:rPr>
              <a:t>Jhaquelin  Dávalos E.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t/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524000" y="428486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1161" y="339449"/>
            <a:ext cx="1736858" cy="1173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2756" y="425175"/>
            <a:ext cx="1442642" cy="108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 b="0" l="14955" r="-4241" t="0"/>
          <a:stretch/>
        </p:blipFill>
        <p:spPr>
          <a:xfrm>
            <a:off x="0" y="2968200"/>
            <a:ext cx="12891451" cy="463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>
                <a:solidFill>
                  <a:srgbClr val="5CA38C"/>
                </a:solidFill>
              </a:rPr>
              <a:t>Contenido</a:t>
            </a:r>
            <a:endParaRPr>
              <a:solidFill>
                <a:srgbClr val="5CA38C"/>
              </a:solidFill>
            </a:endParaRPr>
          </a:p>
        </p:txBody>
      </p:sp>
      <p:sp>
        <p:nvSpPr>
          <p:cNvPr id="98" name="Google Shape;98;p2"/>
          <p:cNvSpPr txBox="1"/>
          <p:nvPr>
            <p:ph idx="1" type="body"/>
          </p:nvPr>
        </p:nvSpPr>
        <p:spPr>
          <a:xfrm>
            <a:off x="671525" y="2300300"/>
            <a:ext cx="10515600" cy="3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635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BO"/>
              <a:t>Teoría de cambio del proyecto conjunto</a:t>
            </a:r>
            <a:endParaRPr/>
          </a:p>
          <a:p>
            <a:pPr indent="-463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BO"/>
              <a:t>Pregunta de investigaci</a:t>
            </a:r>
            <a:r>
              <a:rPr lang="es-BO"/>
              <a:t>ón </a:t>
            </a:r>
            <a:endParaRPr/>
          </a:p>
          <a:p>
            <a:pPr indent="-463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BO"/>
              <a:t>Investigaciones clave</a:t>
            </a:r>
            <a:endParaRPr/>
          </a:p>
          <a:p>
            <a:pPr indent="-463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BO"/>
              <a:t>Acciones, siguientes pasos</a:t>
            </a:r>
            <a:endParaRPr/>
          </a:p>
          <a:p>
            <a:pPr indent="-463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s-BO"/>
              <a:t>Antecedentes previos nivel territorial</a:t>
            </a:r>
            <a:endParaRPr/>
          </a:p>
          <a:p>
            <a:pPr indent="-241300" lvl="0" marL="228600" rtl="0" algn="l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s-BO"/>
              <a:t>   Actores de cambio 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99" name="Google Shape;9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25" y="1314450"/>
            <a:ext cx="6477000" cy="69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0f23968e0_0_12"/>
          <p:cNvSpPr txBox="1"/>
          <p:nvPr>
            <p:ph type="title"/>
          </p:nvPr>
        </p:nvSpPr>
        <p:spPr>
          <a:xfrm>
            <a:off x="208625" y="178200"/>
            <a:ext cx="75540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Play"/>
              <a:buNone/>
            </a:pPr>
            <a:r>
              <a:rPr lang="es-BO" sz="3259">
                <a:solidFill>
                  <a:srgbClr val="5CA38C"/>
                </a:solidFill>
              </a:rPr>
              <a:t>Teor</a:t>
            </a:r>
            <a:r>
              <a:rPr lang="es-BO" sz="3259">
                <a:solidFill>
                  <a:srgbClr val="5CA38C"/>
                </a:solidFill>
              </a:rPr>
              <a:t>ía del cambio del proyecto</a:t>
            </a:r>
            <a:endParaRPr sz="3259">
              <a:solidFill>
                <a:srgbClr val="5CA38C"/>
              </a:solidFill>
            </a:endParaRPr>
          </a:p>
        </p:txBody>
      </p:sp>
      <p:pic>
        <p:nvPicPr>
          <p:cNvPr id="105" name="Google Shape;105;g360f23968e0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375" y="970350"/>
            <a:ext cx="6477000" cy="3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360f23968e0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6000" y="738125"/>
            <a:ext cx="3850376" cy="54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60f23968e0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375" y="1636825"/>
            <a:ext cx="7620072" cy="481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/>
          <p:nvPr>
            <p:ph type="title"/>
          </p:nvPr>
        </p:nvSpPr>
        <p:spPr>
          <a:xfrm>
            <a:off x="838200" y="2365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>
                <a:solidFill>
                  <a:srgbClr val="5CA38C"/>
                </a:solidFill>
              </a:rPr>
              <a:t>Pregunta de investigación </a:t>
            </a:r>
            <a:endParaRPr>
              <a:solidFill>
                <a:srgbClr val="5CA38C"/>
              </a:solidFill>
            </a:endParaRPr>
          </a:p>
        </p:txBody>
      </p:sp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350950" y="2124025"/>
            <a:ext cx="4624500" cy="3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BO" sz="3200"/>
              <a:t>¿Cómo podemos acelerar, amplificar y escalar las intervenciones que aumentan la compra de alimentos con menos residuos agroquímicos? </a:t>
            </a:r>
            <a:endParaRPr sz="3200"/>
          </a:p>
        </p:txBody>
      </p:sp>
      <p:pic>
        <p:nvPicPr>
          <p:cNvPr id="114" name="Google Shape;1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25" y="1214100"/>
            <a:ext cx="6477000" cy="6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9400" y="2083988"/>
            <a:ext cx="5936013" cy="326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title"/>
          </p:nvPr>
        </p:nvSpPr>
        <p:spPr>
          <a:xfrm>
            <a:off x="685825" y="231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 sz="3500">
                <a:solidFill>
                  <a:srgbClr val="5CA38C"/>
                </a:solidFill>
              </a:rPr>
              <a:t>Investigaciones clave</a:t>
            </a:r>
            <a:endParaRPr sz="3500">
              <a:solidFill>
                <a:srgbClr val="5CA38C"/>
              </a:solidFill>
            </a:endParaRPr>
          </a:p>
        </p:txBody>
      </p:sp>
      <p:sp>
        <p:nvSpPr>
          <p:cNvPr id="121" name="Google Shape;121;p5"/>
          <p:cNvSpPr txBox="1"/>
          <p:nvPr>
            <p:ph idx="1" type="body"/>
          </p:nvPr>
        </p:nvSpPr>
        <p:spPr>
          <a:xfrm>
            <a:off x="838200" y="19828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s-BO"/>
              <a:t>Diagnóstico de comunicación barrial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s-BO"/>
              <a:t>Efectos de los agroquímicos en la salud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s-BO"/>
              <a:t>Estrategias de marketing de las empresas que venden agroquímicos y transnacionales  </a:t>
            </a:r>
            <a:endParaRPr/>
          </a:p>
        </p:txBody>
      </p:sp>
      <p:pic>
        <p:nvPicPr>
          <p:cNvPr id="122" name="Google Shape;1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00" y="1128825"/>
            <a:ext cx="6477000" cy="61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 sz="3500">
                <a:solidFill>
                  <a:srgbClr val="5CA38C"/>
                </a:solidFill>
              </a:rPr>
              <a:t>Acciones - siguientes pasos </a:t>
            </a:r>
            <a:endParaRPr sz="3500">
              <a:solidFill>
                <a:srgbClr val="5CA38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28" name="Google Shape;128;p6"/>
          <p:cNvSpPr txBox="1"/>
          <p:nvPr>
            <p:ph idx="1" type="body"/>
          </p:nvPr>
        </p:nvSpPr>
        <p:spPr>
          <a:xfrm>
            <a:off x="789475" y="2116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165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lang="es-BO" sz="2600"/>
              <a:t>Identificando a los </a:t>
            </a:r>
            <a:r>
              <a:rPr b="1" lang="es-BO" sz="2600">
                <a:solidFill>
                  <a:srgbClr val="000000"/>
                </a:solidFill>
              </a:rPr>
              <a:t>“comunicadores del barrio”</a:t>
            </a:r>
            <a:r>
              <a:rPr lang="es-BO" sz="2600">
                <a:solidFill>
                  <a:srgbClr val="000000"/>
                </a:solidFill>
              </a:rPr>
              <a:t> trabajar con </a:t>
            </a:r>
            <a:r>
              <a:rPr b="1" lang="es-BO" sz="2600">
                <a:solidFill>
                  <a:srgbClr val="000000"/>
                </a:solidFill>
              </a:rPr>
              <a:t>fondos concursables</a:t>
            </a:r>
            <a:r>
              <a:rPr lang="es-BO" sz="2600">
                <a:solidFill>
                  <a:srgbClr val="000000"/>
                </a:solidFill>
              </a:rPr>
              <a:t> y capacitaciones</a:t>
            </a:r>
            <a:endParaRPr sz="2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  <a:p>
            <a:pPr indent="-501650" lvl="0" marL="5143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lang="es-BO" sz="2600">
                <a:solidFill>
                  <a:srgbClr val="000000"/>
                </a:solidFill>
              </a:rPr>
              <a:t>Involucramiento de organizaciones barriales en las acciones de concienciación y promoción de </a:t>
            </a:r>
            <a:r>
              <a:rPr b="1" lang="es-BO" sz="2600">
                <a:solidFill>
                  <a:srgbClr val="000000"/>
                </a:solidFill>
              </a:rPr>
              <a:t>consumo agroecológico</a:t>
            </a:r>
            <a:r>
              <a:rPr lang="es-BO" sz="2600">
                <a:solidFill>
                  <a:srgbClr val="000000"/>
                </a:solidFill>
              </a:rPr>
              <a:t>.</a:t>
            </a:r>
            <a:endParaRPr sz="2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  <a:p>
            <a:pPr indent="-501650" lvl="0" marL="5143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lang="es-BO" sz="2600">
                <a:solidFill>
                  <a:srgbClr val="000000"/>
                </a:solidFill>
              </a:rPr>
              <a:t>Armar una </a:t>
            </a:r>
            <a:r>
              <a:rPr b="1" lang="es-BO" sz="2600">
                <a:solidFill>
                  <a:srgbClr val="000000"/>
                </a:solidFill>
              </a:rPr>
              <a:t>estrategia de comunicación</a:t>
            </a:r>
            <a:r>
              <a:rPr lang="es-BO" sz="2600">
                <a:solidFill>
                  <a:srgbClr val="000000"/>
                </a:solidFill>
              </a:rPr>
              <a:t> con los efectos de los agroquímicos en la salud y con estrategias de marketing replicables a las empresas de pesticidas</a:t>
            </a:r>
            <a:endParaRPr sz="2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650" y="950325"/>
            <a:ext cx="6477000" cy="61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0f23968e0_0_37"/>
          <p:cNvSpPr txBox="1"/>
          <p:nvPr>
            <p:ph type="title"/>
          </p:nvPr>
        </p:nvSpPr>
        <p:spPr>
          <a:xfrm>
            <a:off x="456575" y="207975"/>
            <a:ext cx="93870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 sz="3000">
                <a:solidFill>
                  <a:srgbClr val="5CA38C"/>
                </a:solidFill>
              </a:rPr>
              <a:t>Antecedentes previos a nivel territorial</a:t>
            </a:r>
            <a:endParaRPr sz="3000">
              <a:solidFill>
                <a:srgbClr val="5CA38C"/>
              </a:solidFill>
            </a:endParaRPr>
          </a:p>
        </p:txBody>
      </p:sp>
      <p:sp>
        <p:nvSpPr>
          <p:cNvPr id="135" name="Google Shape;135;g360f23968e0_0_37"/>
          <p:cNvSpPr txBox="1"/>
          <p:nvPr>
            <p:ph idx="1" type="body"/>
          </p:nvPr>
        </p:nvSpPr>
        <p:spPr>
          <a:xfrm>
            <a:off x="552450" y="1631050"/>
            <a:ext cx="6769200" cy="3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BO" sz="3000"/>
              <a:t>Con la</a:t>
            </a:r>
            <a:r>
              <a:rPr lang="es-BO" sz="3000"/>
              <a:t> pandemia de </a:t>
            </a:r>
            <a:r>
              <a:rPr lang="es-BO" sz="3000"/>
              <a:t>COVID 19 se producen giros:</a:t>
            </a:r>
            <a:endParaRPr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90525" lvl="0" marL="457200" rtl="0" algn="l">
              <a:spcBef>
                <a:spcPts val="1000"/>
              </a:spcBef>
              <a:spcAft>
                <a:spcPts val="0"/>
              </a:spcAft>
              <a:buSzPct val="100000"/>
              <a:buAutoNum type="alphaLcParenR"/>
            </a:pPr>
            <a:r>
              <a:rPr lang="es-BO" sz="3000"/>
              <a:t>En</a:t>
            </a:r>
            <a:r>
              <a:rPr lang="es-BO" sz="3000"/>
              <a:t> modalidades alternativas de distribuci</a:t>
            </a:r>
            <a:r>
              <a:rPr lang="es-BO" sz="3000"/>
              <a:t>ón de alimentos, como los </a:t>
            </a:r>
            <a:r>
              <a:rPr lang="es-BO" sz="3000"/>
              <a:t> delivery.</a:t>
            </a:r>
            <a:endParaRPr sz="3000"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90525" lvl="0" marL="457200" rtl="0" algn="l">
              <a:spcBef>
                <a:spcPts val="1000"/>
              </a:spcBef>
              <a:spcAft>
                <a:spcPts val="0"/>
              </a:spcAft>
              <a:buSzPct val="100000"/>
              <a:buAutoNum type="alphaLcParenR"/>
            </a:pPr>
            <a:r>
              <a:rPr lang="es-BO" sz="3000"/>
              <a:t>En c</a:t>
            </a:r>
            <a:r>
              <a:rPr lang="es-BO" sz="3000"/>
              <a:t>omunidades virtuales de mercado. </a:t>
            </a:r>
            <a:endParaRPr sz="3000"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36" name="Google Shape;136;g360f23968e0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50" y="982800"/>
            <a:ext cx="6477000" cy="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60f23968e0_0_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2375" y="4525225"/>
            <a:ext cx="1908150" cy="190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60f23968e0_0_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4200" y="2261551"/>
            <a:ext cx="3989224" cy="27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0f23968e0_0_58"/>
          <p:cNvSpPr txBox="1"/>
          <p:nvPr>
            <p:ph type="title"/>
          </p:nvPr>
        </p:nvSpPr>
        <p:spPr>
          <a:xfrm>
            <a:off x="2397650" y="380600"/>
            <a:ext cx="78978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 sz="3000"/>
              <a:t>Mapa de fibra óptica en Bolivia </a:t>
            </a:r>
            <a:endParaRPr sz="3000"/>
          </a:p>
        </p:txBody>
      </p:sp>
      <p:pic>
        <p:nvPicPr>
          <p:cNvPr id="145" name="Google Shape;145;g360f23968e0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325" y="1547950"/>
            <a:ext cx="10225173" cy="505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360f23968e0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900" y="951575"/>
            <a:ext cx="2220224" cy="493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360f23968e0_0_65" title="IMG_466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7550" y="808463"/>
            <a:ext cx="2306400" cy="499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360f23968e0_0_65" title="IMG_466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53450" y="724792"/>
            <a:ext cx="2515975" cy="5445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360f23968e0_0_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8451" y="951575"/>
            <a:ext cx="2117450" cy="47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60f23968e0_0_65"/>
          <p:cNvSpPr txBox="1"/>
          <p:nvPr>
            <p:ph type="title"/>
          </p:nvPr>
        </p:nvSpPr>
        <p:spPr>
          <a:xfrm>
            <a:off x="2338375" y="107775"/>
            <a:ext cx="7897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BO" sz="3000"/>
              <a:t>Ejemplos en la región Amazónica y Chaco</a:t>
            </a:r>
            <a:endParaRPr sz="3000"/>
          </a:p>
        </p:txBody>
      </p:sp>
      <p:sp>
        <p:nvSpPr>
          <p:cNvPr id="156" name="Google Shape;156;g360f23968e0_0_65"/>
          <p:cNvSpPr txBox="1"/>
          <p:nvPr/>
        </p:nvSpPr>
        <p:spPr>
          <a:xfrm>
            <a:off x="665850" y="6098625"/>
            <a:ext cx="108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BO" sz="2000">
                <a:solidFill>
                  <a:schemeClr val="dk1"/>
                </a:solidFill>
              </a:rPr>
              <a:t>D</a:t>
            </a:r>
            <a:r>
              <a:rPr lang="es-BO" sz="2000">
                <a:solidFill>
                  <a:schemeClr val="dk1"/>
                </a:solidFill>
              </a:rPr>
              <a:t>inamización del mercado: capacitación, gesti</a:t>
            </a:r>
            <a:r>
              <a:rPr lang="es-BO" sz="2000">
                <a:solidFill>
                  <a:schemeClr val="dk1"/>
                </a:solidFill>
              </a:rPr>
              <a:t>ón de redes y dignificación de la imagen</a:t>
            </a:r>
            <a:r>
              <a:rPr lang="es-BO" sz="20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360f23968e0_0_144" title="Captura de Pantalla 2025-06-09 a la(s) 00.56.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25" y="1770487"/>
            <a:ext cx="2674350" cy="33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60f23968e0_0_144" title="Captura de Pantalla 2025-06-09 a la(s) 00.57.5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0800" y="278523"/>
            <a:ext cx="4468725" cy="56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60f23968e0_0_144" title="Captura de Pantalla 2025-06-09 a la(s) 00.59.0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4900" y="253702"/>
            <a:ext cx="4164549" cy="571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60f23968e0_0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25" y="1314675"/>
            <a:ext cx="3828375" cy="52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60f23968e0_0_110" title="Captura de Pantalla 2025-06-09 a la(s) 00.40.2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800" y="1862525"/>
            <a:ext cx="5903073" cy="382387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60f23968e0_0_110"/>
          <p:cNvSpPr txBox="1"/>
          <p:nvPr/>
        </p:nvSpPr>
        <p:spPr>
          <a:xfrm>
            <a:off x="6100775" y="5357800"/>
            <a:ext cx="520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BO" u="sng">
                <a:solidFill>
                  <a:schemeClr val="hlink"/>
                </a:solidFill>
                <a:hlinkClick r:id="rId5"/>
              </a:rPr>
              <a:t>https://youtu.be/nTWWdVCWqyo?si=GQOPwQL36-crqem3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60f23968e0_0_110"/>
          <p:cNvSpPr txBox="1"/>
          <p:nvPr>
            <p:ph type="title"/>
          </p:nvPr>
        </p:nvSpPr>
        <p:spPr>
          <a:xfrm>
            <a:off x="2549625" y="301825"/>
            <a:ext cx="6972300" cy="95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3300"/>
              <a:t>Producción de imagen dignificada</a:t>
            </a:r>
            <a:r>
              <a:rPr lang="es-BO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60f23968e0_0_124"/>
          <p:cNvSpPr txBox="1"/>
          <p:nvPr>
            <p:ph type="title"/>
          </p:nvPr>
        </p:nvSpPr>
        <p:spPr>
          <a:xfrm>
            <a:off x="306475" y="365125"/>
            <a:ext cx="7829700" cy="123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3300"/>
              <a:t>C</a:t>
            </a:r>
            <a:r>
              <a:rPr lang="es-BO" sz="3000"/>
              <a:t>atálogos fotográficos e  imagen dignificada </a:t>
            </a:r>
            <a:endParaRPr sz="3000"/>
          </a:p>
        </p:txBody>
      </p:sp>
      <p:pic>
        <p:nvPicPr>
          <p:cNvPr id="180" name="Google Shape;180;g360f23968e0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3600" y="125725"/>
            <a:ext cx="3578399" cy="488917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60f23968e0_0_124"/>
          <p:cNvSpPr txBox="1"/>
          <p:nvPr>
            <p:ph idx="1" type="body"/>
          </p:nvPr>
        </p:nvSpPr>
        <p:spPr>
          <a:xfrm>
            <a:off x="466725" y="1597225"/>
            <a:ext cx="5583300" cy="17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BO" sz="3000"/>
              <a:t>Acortar las distancias entre productor/a  - consumidor/a desde la producción de imagen dignificada </a:t>
            </a:r>
            <a:endParaRPr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82" name="Google Shape;182;g360f23968e0_0_124" title="Captura de Pantalla 2025-06-09 a la(s) 00.53.1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9825" y="2378900"/>
            <a:ext cx="4497475" cy="344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60f23968e0_0_124" title="Captura de Pantalla 2025-06-09 a la(s) 00.55.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475" y="3583278"/>
            <a:ext cx="4263424" cy="302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0f23968e0_0_134"/>
          <p:cNvSpPr txBox="1"/>
          <p:nvPr>
            <p:ph type="title"/>
          </p:nvPr>
        </p:nvSpPr>
        <p:spPr>
          <a:xfrm>
            <a:off x="466725" y="350825"/>
            <a:ext cx="65262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3000"/>
              <a:t>Ejemplos de fondos de proyectos</a:t>
            </a:r>
            <a:endParaRPr sz="3000"/>
          </a:p>
        </p:txBody>
      </p:sp>
      <p:sp>
        <p:nvSpPr>
          <p:cNvPr id="190" name="Google Shape;190;g360f23968e0_0_134"/>
          <p:cNvSpPr txBox="1"/>
          <p:nvPr>
            <p:ph idx="1" type="body"/>
          </p:nvPr>
        </p:nvSpPr>
        <p:spPr>
          <a:xfrm>
            <a:off x="323850" y="1544550"/>
            <a:ext cx="7155000" cy="376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2000"/>
              <a:t>Desd escuela de proyectos, las capitanías y/o municipios elaboran proyectos para presentarlos a pequeños fondos.</a:t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1.</a:t>
            </a:r>
            <a:r>
              <a:rPr i="1" lang="es-BO" sz="2000"/>
              <a:t>“Conservación del monte chaqueño y la ganadería sostenible comunitaria en el predio guaraní Yemb</a:t>
            </a:r>
            <a:r>
              <a:rPr i="1" lang="es-BO" sz="2000" strike="sngStrike"/>
              <a:t>i</a:t>
            </a:r>
            <a:r>
              <a:rPr i="1" lang="es-BO" sz="2000"/>
              <a:t>guasu, Chuquisaca- Bolivia”</a:t>
            </a:r>
            <a:endParaRPr i="1"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2.</a:t>
            </a:r>
            <a:r>
              <a:rPr i="1" lang="es-BO" sz="2000"/>
              <a:t>“Reducir el embarazo adolescente en el Municipio de Macharetí.</a:t>
            </a:r>
            <a:endParaRPr i="1"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3.</a:t>
            </a:r>
            <a:r>
              <a:rPr i="1" lang="es-BO" sz="2000"/>
              <a:t>“Formación en monitoreo socio ambiental en el territorio guaraní de Santa Rosa, Chuquisaca- Bolivia (Capitanía Zonal Santa Rosa) - 2022</a:t>
            </a:r>
            <a:endParaRPr i="1"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4.</a:t>
            </a:r>
            <a:r>
              <a:rPr i="1" lang="es-BO" sz="2000">
                <a:highlight>
                  <a:srgbClr val="FFFF00"/>
                </a:highlight>
              </a:rPr>
              <a:t>Bosques de algarrobo para la resiliencia climática en el territorio guaraní de Ivo</a:t>
            </a:r>
            <a:endParaRPr i="1" sz="20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5.</a:t>
            </a:r>
            <a:r>
              <a:rPr i="1" lang="es-BO" sz="2000">
                <a:highlight>
                  <a:srgbClr val="FFFF00"/>
                </a:highlight>
              </a:rPr>
              <a:t>Aprovechamiento sostenible del recurso hídrico de la Quebrada Tarairi de Tucainty.</a:t>
            </a:r>
            <a:endParaRPr i="1" sz="20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s-BO" sz="2000"/>
              <a:t>6.</a:t>
            </a:r>
            <a:r>
              <a:rPr i="1" lang="es-BO" sz="2000">
                <a:highlight>
                  <a:srgbClr val="FFFF00"/>
                </a:highlight>
              </a:rPr>
              <a:t> Conservación de ojos de agua y su uso sostenible el territorio de Huacaya</a:t>
            </a:r>
            <a:endParaRPr i="1" sz="2000"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g360f23968e0_0_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0691" y="0"/>
            <a:ext cx="449131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360f23968e0_0_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6325" y="1588925"/>
            <a:ext cx="1858650" cy="166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60f23968e0_0_166" title="Captura de Pantalla 2025-06-09 a la(s) 23.36.4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615" y="1378342"/>
            <a:ext cx="1858650" cy="185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360f23968e0_0_166" title="Captura de Pantalla 2025-06-09 a la(s) 23.38.5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225" y="1265162"/>
            <a:ext cx="2533559" cy="24346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60f23968e0_0_166"/>
          <p:cNvSpPr txBox="1"/>
          <p:nvPr/>
        </p:nvSpPr>
        <p:spPr>
          <a:xfrm>
            <a:off x="2588900" y="3540938"/>
            <a:ext cx="4658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BO" sz="2600">
                <a:solidFill>
                  <a:schemeClr val="dk1"/>
                </a:solidFill>
              </a:rPr>
              <a:t>“comunicadores del barrio</a:t>
            </a:r>
            <a:r>
              <a:rPr b="1" lang="es-BO" sz="2600">
                <a:solidFill>
                  <a:schemeClr val="dk1"/>
                </a:solidFill>
              </a:rPr>
              <a:t>”</a:t>
            </a:r>
            <a:endParaRPr/>
          </a:p>
        </p:txBody>
      </p:sp>
      <p:pic>
        <p:nvPicPr>
          <p:cNvPr id="201" name="Google Shape;201;g360f23968e0_0_166" title="Captura de Pantalla 2025-06-09 a la(s) 23.40.5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5975" y="4370624"/>
            <a:ext cx="1858649" cy="190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60f23968e0_0_166" title="Captura de Pantalla 2025-06-09 a la(s) 23.42.4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36825" y="4370600"/>
            <a:ext cx="2082225" cy="204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60f23968e0_0_166" title="Captura de Pantalla 2025-06-09 a la(s) 23.45.1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174" y="3748053"/>
            <a:ext cx="2323550" cy="2323522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60f23968e0_0_166"/>
          <p:cNvSpPr txBox="1"/>
          <p:nvPr/>
        </p:nvSpPr>
        <p:spPr>
          <a:xfrm>
            <a:off x="145138" y="330900"/>
            <a:ext cx="6212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4000">
                <a:solidFill>
                  <a:srgbClr val="5CA38C"/>
                </a:solidFill>
                <a:latin typeface="Play"/>
                <a:ea typeface="Play"/>
                <a:cs typeface="Play"/>
                <a:sym typeface="Play"/>
              </a:rPr>
              <a:t>Actores de cambio</a:t>
            </a:r>
            <a:endParaRPr sz="4000">
              <a:solidFill>
                <a:srgbClr val="5CA3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05" name="Google Shape;205;g360f23968e0_0_1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6825" y="787875"/>
            <a:ext cx="5348725" cy="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60f23968e0_0_16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63750" y="4085750"/>
            <a:ext cx="2712899" cy="271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60f23968e0_0_166" title="flecha-curva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59050" y="2727075"/>
            <a:ext cx="1469325" cy="126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60f23968e0_0_166" title="telefono-celular-1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850250" y="659050"/>
            <a:ext cx="2881900" cy="28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60f23968e0_0_16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634650" y="1504300"/>
            <a:ext cx="1191375" cy="11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0f23968e0_0_197"/>
          <p:cNvSpPr txBox="1"/>
          <p:nvPr/>
        </p:nvSpPr>
        <p:spPr>
          <a:xfrm>
            <a:off x="6043675" y="5994175"/>
            <a:ext cx="51639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BO" sz="2900">
                <a:solidFill>
                  <a:schemeClr val="accent3"/>
                </a:solidFill>
              </a:rPr>
              <a:t>Gracias por su atención…</a:t>
            </a:r>
            <a:endParaRPr b="1" sz="2900">
              <a:solidFill>
                <a:schemeClr val="accent3"/>
              </a:solidFill>
            </a:endParaRPr>
          </a:p>
        </p:txBody>
      </p:sp>
      <p:pic>
        <p:nvPicPr>
          <p:cNvPr id="216" name="Google Shape;216;g360f23968e0_0_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1700" y="304800"/>
            <a:ext cx="7331963" cy="5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2024-05-21T16:54:40Z</dcterms:created>
  <dc:creator>Sergio Mario Reynolds Ruiz</dc:creator>
</cp:coreProperties>
</file>