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7" r:id="rId3"/>
    <p:sldId id="288" r:id="rId4"/>
    <p:sldId id="289" r:id="rId5"/>
    <p:sldId id="296" r:id="rId6"/>
    <p:sldId id="297" r:id="rId7"/>
    <p:sldId id="272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99" r:id="rId18"/>
    <p:sldId id="300" r:id="rId19"/>
    <p:sldId id="301" r:id="rId20"/>
    <p:sldId id="270" r:id="rId21"/>
    <p:sldId id="271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Uxr1vvjCaoElArrUZa4aqO9C4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 varScale="1">
        <p:scale>
          <a:sx n="90" d="100"/>
          <a:sy n="90" d="100"/>
        </p:scale>
        <p:origin x="23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60ee56e2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360ee56e2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60ee56e29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360ee56e29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0ee56e29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60ee56e29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182c1a27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36182c1a27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0fc1f255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360fc1f255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1938d32cd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361938d32cd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734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0e57ca22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0e57ca22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021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0e57ca2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0e57ca2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1775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rye-S7_LCoUCqzOF1fuUKPdn1C86e_e0/vie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437785" y="4103803"/>
            <a:ext cx="60945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l="7354" t="30162" r="53835" b="33073"/>
          <a:stretch/>
        </p:blipFill>
        <p:spPr>
          <a:xfrm>
            <a:off x="525170" y="2573321"/>
            <a:ext cx="4731798" cy="2521259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1057275" y="1896947"/>
            <a:ext cx="10401300" cy="8572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600" b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Objetos frontera para la transdisciplinariedad: Avances conceptuales desde territorios libres de pesticidas en Ecuador </a:t>
            </a:r>
            <a:endParaRPr sz="36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5456993" y="3675178"/>
            <a:ext cx="637305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Olivier Dangles, Mayra Coro, Gabriela Loayza, Sammia Quisintuña, Diego Mina y Tania González  </a:t>
            </a:r>
            <a:endParaRPr sz="16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8" name="Google Shape;88;p1" descr="EVA-PUCE COMPLEXIVO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9655" y="332083"/>
            <a:ext cx="1716370" cy="499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descr="Fundación swissaid -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3444" y="284135"/>
            <a:ext cx="1690373" cy="42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Home | WasiLab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26180" y="38081"/>
            <a:ext cx="1095375" cy="9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3533359" y="5662431"/>
            <a:ext cx="512528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Comunidad de Práctica 2025 – Ecuador   </a:t>
            </a:r>
            <a:endParaRPr sz="18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2" name="Google Shape;92;p1" title="logoIRD_longueur_Baseline_Coul_SP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65550" y="371337"/>
            <a:ext cx="2140585" cy="4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683838" y="65864"/>
            <a:ext cx="1523988" cy="85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title="WhatsApp Image 2025-06-01 at 5.52.54 PM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9775" y="158850"/>
            <a:ext cx="1074766" cy="7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81FCC5-DEB5-4922-9BE1-DA3AEE5B708A}"/>
              </a:ext>
            </a:extLst>
          </p:cNvPr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0967645-174E-472E-993C-EE4D48ECB46F}"/>
              </a:ext>
            </a:extLst>
          </p:cNvPr>
          <p:cNvSpPr txBox="1"/>
          <p:nvPr/>
        </p:nvSpPr>
        <p:spPr>
          <a:xfrm>
            <a:off x="825012" y="137590"/>
            <a:ext cx="10326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venir Book"/>
                <a:cs typeface="Avenir Book"/>
              </a:rPr>
              <a:t>LOS PESTICIDAS: UN PROBLEMA A NIVEL DEL TERRITORIO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0371FF-930E-4837-9649-397BA6608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4" t="30162" r="53835" b="33074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2" name="Image 1" descr="landscape-scale-pestic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3359" r="30684" b="7143"/>
          <a:stretch/>
        </p:blipFill>
        <p:spPr>
          <a:xfrm>
            <a:off x="-1" y="741657"/>
            <a:ext cx="6572233" cy="61163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96672" y="1631643"/>
            <a:ext cx="4737194" cy="2605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DIMENSIÓN FÍSICA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DIMENSIÓN SOCIAL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DIMENSIÓN ECOLÓGICA</a:t>
            </a:r>
          </a:p>
        </p:txBody>
      </p:sp>
    </p:spTree>
    <p:extLst>
      <p:ext uri="{BB962C8B-B14F-4D97-AF65-F5344CB8AC3E}">
        <p14:creationId xmlns:p14="http://schemas.microsoft.com/office/powerpoint/2010/main" val="172680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81FCC5-DEB5-4922-9BE1-DA3AEE5B708A}"/>
              </a:ext>
            </a:extLst>
          </p:cNvPr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0371FF-930E-4837-9649-397BA6608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4" t="30162" r="53835" b="33074"/>
          <a:stretch/>
        </p:blipFill>
        <p:spPr>
          <a:xfrm>
            <a:off x="180975" y="5472345"/>
            <a:ext cx="2342318" cy="12480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2" name="Image 1" descr="IMG_014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27" y="750927"/>
            <a:ext cx="6444774" cy="61080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947540" y="5830862"/>
            <a:ext cx="1112366" cy="61555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C" sz="1000" b="1" dirty="0">
                <a:latin typeface="Noteworthy Light"/>
                <a:cs typeface="Noteworthy Light"/>
              </a:rPr>
              <a:t>¡SÓLO </a:t>
            </a:r>
          </a:p>
          <a:p>
            <a:pPr algn="ctr"/>
            <a:r>
              <a:rPr lang="es-EC" sz="1000" b="1" dirty="0">
                <a:latin typeface="Noteworthy Light"/>
                <a:cs typeface="Noteworthy Light"/>
              </a:rPr>
              <a:t>CULTIVAMOS PRODUCTOS ECOLÓGICOS!</a:t>
            </a:r>
          </a:p>
        </p:txBody>
      </p:sp>
      <p:sp>
        <p:nvSpPr>
          <p:cNvPr id="9" name="CuadroTexto 28">
            <a:extLst>
              <a:ext uri="{FF2B5EF4-FFF2-40B4-BE49-F238E27FC236}">
                <a16:creationId xmlns:a16="http://schemas.microsoft.com/office/drawing/2014/main" id="{C0967645-174E-472E-993C-EE4D48ECB46F}"/>
              </a:ext>
            </a:extLst>
          </p:cNvPr>
          <p:cNvSpPr txBox="1"/>
          <p:nvPr/>
        </p:nvSpPr>
        <p:spPr>
          <a:xfrm>
            <a:off x="166855" y="146860"/>
            <a:ext cx="118467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venir Book"/>
                <a:cs typeface="Avenir Book"/>
              </a:rPr>
              <a:t>LOS PESTICIDAS: SE PIENSAN SOLUCIONES A NIVEL DEL CAMPO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0268" y="1997270"/>
            <a:ext cx="4737194" cy="2605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DIMENSIÓN FÍSICA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DIMENSIÓN SOCIAL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DIMENSIÓN ECOLÓGICA</a:t>
            </a:r>
          </a:p>
        </p:txBody>
      </p:sp>
    </p:spTree>
    <p:extLst>
      <p:ext uri="{BB962C8B-B14F-4D97-AF65-F5344CB8AC3E}">
        <p14:creationId xmlns:p14="http://schemas.microsoft.com/office/powerpoint/2010/main" val="242979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81FCC5-DEB5-4922-9BE1-DA3AEE5B708A}"/>
              </a:ext>
            </a:extLst>
          </p:cNvPr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28">
            <a:extLst>
              <a:ext uri="{FF2B5EF4-FFF2-40B4-BE49-F238E27FC236}">
                <a16:creationId xmlns:a16="http://schemas.microsoft.com/office/drawing/2014/main" id="{C0967645-174E-472E-993C-EE4D48ECB46F}"/>
              </a:ext>
            </a:extLst>
          </p:cNvPr>
          <p:cNvSpPr txBox="1"/>
          <p:nvPr/>
        </p:nvSpPr>
        <p:spPr>
          <a:xfrm>
            <a:off x="825012" y="54150"/>
            <a:ext cx="10326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venir Book"/>
                <a:cs typeface="Avenir Book"/>
              </a:rPr>
              <a:t>OASIS: APOSTAR PARA UN CAMBIO DE PARADIGMA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57" y="792150"/>
            <a:ext cx="11216363" cy="557449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30371FF-930E-4837-9649-397BA66080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54" t="30162" r="53835" b="33074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95655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81FCC5-DEB5-4922-9BE1-DA3AEE5B708A}"/>
              </a:ext>
            </a:extLst>
          </p:cNvPr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0371FF-930E-4837-9649-397BA6608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4" t="30162" r="53835" b="33074"/>
          <a:stretch/>
        </p:blipFill>
        <p:spPr>
          <a:xfrm>
            <a:off x="697594" y="5480146"/>
            <a:ext cx="2342318" cy="12480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6" name="CuadroTexto 28">
            <a:extLst>
              <a:ext uri="{FF2B5EF4-FFF2-40B4-BE49-F238E27FC236}">
                <a16:creationId xmlns:a16="http://schemas.microsoft.com/office/drawing/2014/main" id="{C0967645-174E-472E-993C-EE4D48ECB46F}"/>
              </a:ext>
            </a:extLst>
          </p:cNvPr>
          <p:cNvSpPr txBox="1"/>
          <p:nvPr/>
        </p:nvSpPr>
        <p:spPr>
          <a:xfrm>
            <a:off x="825012" y="54150"/>
            <a:ext cx="10326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venir Book"/>
                <a:cs typeface="Avenir Book"/>
              </a:rPr>
              <a:t>OASIS: BUSCANDO IMPACTOS A TODOS NIVELES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21072" y="1270074"/>
            <a:ext cx="584919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AGRICULTORES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POLÍTICAS PÚBLICAS</a:t>
            </a:r>
          </a:p>
          <a:p>
            <a:pPr marL="285750" indent="-285750">
              <a:lnSpc>
                <a:spcPct val="200000"/>
              </a:lnSpc>
              <a:spcAft>
                <a:spcPts val="2400"/>
              </a:spcAft>
              <a:buFont typeface="Arial"/>
              <a:buChar char="•"/>
            </a:pPr>
            <a:r>
              <a:rPr lang="es-EC" sz="2800" dirty="0">
                <a:latin typeface="Avenir Book"/>
                <a:cs typeface="Avenir Book"/>
              </a:rPr>
              <a:t>INSTITUCIONES</a:t>
            </a:r>
          </a:p>
          <a:p>
            <a:pPr marL="285750" indent="-285750">
              <a:buFont typeface="Arial"/>
              <a:buChar char="•"/>
            </a:pPr>
            <a:r>
              <a:rPr lang="es-EC" sz="2800" b="1" dirty="0">
                <a:solidFill>
                  <a:srgbClr val="FF0000"/>
                </a:solidFill>
                <a:latin typeface="Avenir Book"/>
                <a:cs typeface="Avenir Book"/>
              </a:rPr>
              <a:t>EPISTEMIOLOGÍA DE LA INVESTIGACIÓN</a:t>
            </a:r>
          </a:p>
        </p:txBody>
      </p:sp>
      <p:sp>
        <p:nvSpPr>
          <p:cNvPr id="9" name="Freeform 5"/>
          <p:cNvSpPr/>
          <p:nvPr/>
        </p:nvSpPr>
        <p:spPr>
          <a:xfrm>
            <a:off x="5635991" y="1353522"/>
            <a:ext cx="3114626" cy="4792951"/>
          </a:xfrm>
          <a:custGeom>
            <a:avLst/>
            <a:gdLst/>
            <a:ahLst/>
            <a:cxnLst/>
            <a:rect l="l" t="t" r="r" b="b"/>
            <a:pathLst>
              <a:path w="6545347" h="10777030">
                <a:moveTo>
                  <a:pt x="0" y="0"/>
                </a:moveTo>
                <a:lnTo>
                  <a:pt x="6545347" y="0"/>
                </a:lnTo>
                <a:lnTo>
                  <a:pt x="6545347" y="10777030"/>
                </a:lnTo>
                <a:lnTo>
                  <a:pt x="0" y="10777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5000"/>
            </a:blip>
            <a:stretch>
              <a:fillRect r="-9927"/>
            </a:stretch>
          </a:blipFill>
        </p:spPr>
      </p:sp>
      <p:pic>
        <p:nvPicPr>
          <p:cNvPr id="11" name="Image 10" descr="agencia-ecuatoriana-de-aseguramiento-de-la-calidad-del-agro-agrocalidad-png-favpng-T4EgNkqDHvxdZ5Gey9L5Gp90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658" y="1483311"/>
            <a:ext cx="2989803" cy="1195921"/>
          </a:xfrm>
          <a:prstGeom prst="rect">
            <a:avLst/>
          </a:prstGeom>
        </p:spPr>
      </p:pic>
      <p:pic>
        <p:nvPicPr>
          <p:cNvPr id="12" name="Image 11" descr="IMG_541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664" y="3940047"/>
            <a:ext cx="2852541" cy="2085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4" descr="EVA-PUCE COMPLEXIVOS">
            <a:extLst>
              <a:ext uri="{FF2B5EF4-FFF2-40B4-BE49-F238E27FC236}">
                <a16:creationId xmlns:a16="http://schemas.microsoft.com/office/drawing/2014/main" id="{A1EC2D45-D16F-49AC-A864-4C85FA993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034" y="2872242"/>
            <a:ext cx="2491835" cy="72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72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81FCC5-DEB5-4922-9BE1-DA3AEE5B708A}"/>
              </a:ext>
            </a:extLst>
          </p:cNvPr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28">
            <a:extLst>
              <a:ext uri="{FF2B5EF4-FFF2-40B4-BE49-F238E27FC236}">
                <a16:creationId xmlns:a16="http://schemas.microsoft.com/office/drawing/2014/main" id="{C0967645-174E-472E-993C-EE4D48ECB46F}"/>
              </a:ext>
            </a:extLst>
          </p:cNvPr>
          <p:cNvSpPr txBox="1"/>
          <p:nvPr/>
        </p:nvSpPr>
        <p:spPr>
          <a:xfrm>
            <a:off x="825012" y="54150"/>
            <a:ext cx="10326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venir Book"/>
                <a:cs typeface="Avenir Book"/>
              </a:rPr>
              <a:t>OASIS: EL EQUIPO</a:t>
            </a:r>
          </a:p>
        </p:txBody>
      </p:sp>
      <p:pic>
        <p:nvPicPr>
          <p:cNvPr id="6" name="Image 5" descr="PHOTO-2025-06-06-11-44-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25" y="741578"/>
            <a:ext cx="10217323" cy="609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93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FE01973-12CE-6947-BAA5-01B89C107C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40042" y="1392863"/>
            <a:ext cx="8999621" cy="5212473"/>
          </a:xfrm>
          <a:prstGeom prst="rect">
            <a:avLst/>
          </a:prstGeom>
        </p:spPr>
      </p:pic>
      <p:sp>
        <p:nvSpPr>
          <p:cNvPr id="5" name="Google Shape;114;p4">
            <a:extLst>
              <a:ext uri="{FF2B5EF4-FFF2-40B4-BE49-F238E27FC236}">
                <a16:creationId xmlns:a16="http://schemas.microsoft.com/office/drawing/2014/main" id="{581031C0-F4D4-6841-B42C-8F9E4663A0A5}"/>
              </a:ext>
            </a:extLst>
          </p:cNvPr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E3FA1DF-6599-3E46-9555-C1D74ECA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101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Avenir Book" panose="02000503020000020003" pitchFamily="2" charset="0"/>
              </a:rPr>
              <a:t>OBJETOS LIMITROFES / BOUNDARY OBJECTS</a:t>
            </a:r>
          </a:p>
        </p:txBody>
      </p:sp>
    </p:spTree>
    <p:extLst>
      <p:ext uri="{BB962C8B-B14F-4D97-AF65-F5344CB8AC3E}">
        <p14:creationId xmlns:p14="http://schemas.microsoft.com/office/powerpoint/2010/main" val="309007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1912021" y="-13336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l="7354" t="30160" r="53834" b="33075"/>
          <a:stretch/>
        </p:blipFill>
        <p:spPr>
          <a:xfrm>
            <a:off x="9691425" y="56099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050" y="618322"/>
            <a:ext cx="11028655" cy="4701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525" y="5334800"/>
            <a:ext cx="10669175" cy="86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0ee56e296_0_0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60ee56e296_0_0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25" name="Google Shape;125;g360ee56e296_0_0"/>
          <p:cNvPicPr preferRelativeResize="0"/>
          <p:nvPr/>
        </p:nvPicPr>
        <p:blipFill rotWithShape="1">
          <a:blip r:embed="rId3">
            <a:alphaModFix/>
          </a:blip>
          <a:srcRect l="7354" t="30160" r="53834" b="33075"/>
          <a:stretch/>
        </p:blipFill>
        <p:spPr>
          <a:xfrm>
            <a:off x="180975" y="54723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26" name="Google Shape;126;g360ee56e29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4400" y="828900"/>
            <a:ext cx="8421499" cy="493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60ee56e29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3575" y="5856800"/>
            <a:ext cx="716280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60ee56e296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00" y="1995925"/>
            <a:ext cx="3474400" cy="201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60ee56e296_0_6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60ee56e296_0_6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5" name="Google Shape;135;g360ee56e296_0_6"/>
          <p:cNvPicPr preferRelativeResize="0"/>
          <p:nvPr/>
        </p:nvPicPr>
        <p:blipFill rotWithShape="1">
          <a:blip r:embed="rId3">
            <a:alphaModFix/>
          </a:blip>
          <a:srcRect l="7354" t="30160" r="53834" b="33075"/>
          <a:stretch/>
        </p:blipFill>
        <p:spPr>
          <a:xfrm>
            <a:off x="180975" y="54723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36" name="Google Shape;136;g360ee56e296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825" y="884100"/>
            <a:ext cx="11767375" cy="415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60ee56e296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825" y="5037675"/>
            <a:ext cx="10420350" cy="5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0ee56e296_0_14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360ee56e296_0_14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4" name="Google Shape;144;g360ee56e296_0_14"/>
          <p:cNvPicPr preferRelativeResize="0"/>
          <p:nvPr/>
        </p:nvPicPr>
        <p:blipFill rotWithShape="1">
          <a:blip r:embed="rId3">
            <a:alphaModFix/>
          </a:blip>
          <a:srcRect l="7354" t="30160" r="53834" b="33075"/>
          <a:stretch/>
        </p:blipFill>
        <p:spPr>
          <a:xfrm>
            <a:off x="180975" y="54723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45" name="Google Shape;145;g360ee56e296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9900" y="787450"/>
            <a:ext cx="10042100" cy="46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360ee56e296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5693" y="5574099"/>
            <a:ext cx="8086725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CHAKRAKAMAK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l="7354" t="30162" r="53835" b="33073"/>
          <a:stretch/>
        </p:blipFill>
        <p:spPr>
          <a:xfrm>
            <a:off x="10628689" y="930500"/>
            <a:ext cx="1382885" cy="736849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54" name="Google Shape;154;p5"/>
          <p:cNvSpPr txBox="1"/>
          <p:nvPr/>
        </p:nvSpPr>
        <p:spPr>
          <a:xfrm>
            <a:off x="2170500" y="1030425"/>
            <a:ext cx="78510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>
                <a:solidFill>
                  <a:srgbClr val="38761D"/>
                </a:solidFill>
                <a:latin typeface="Avenir"/>
                <a:ea typeface="Avenir"/>
                <a:cs typeface="Avenir"/>
                <a:sym typeface="Avenir"/>
              </a:rPr>
              <a:t>chakra:</a:t>
            </a:r>
            <a:r>
              <a:rPr lang="es-EC" sz="2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parcela de cultivos     </a:t>
            </a:r>
            <a:r>
              <a:rPr lang="es-EC" sz="2800">
                <a:solidFill>
                  <a:schemeClr val="accent4"/>
                </a:solidFill>
                <a:latin typeface="Avenir"/>
                <a:ea typeface="Avenir"/>
                <a:cs typeface="Avenir"/>
                <a:sym typeface="Avenir"/>
              </a:rPr>
              <a:t>kamak:</a:t>
            </a:r>
            <a:r>
              <a:rPr lang="es-EC" sz="2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cuidador/a</a:t>
            </a:r>
            <a:endParaRPr sz="2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 t="9784" b="17196"/>
          <a:stretch/>
        </p:blipFill>
        <p:spPr>
          <a:xfrm>
            <a:off x="-17400" y="1641789"/>
            <a:ext cx="11925600" cy="432428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390750" y="5772475"/>
            <a:ext cx="11410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b="1">
                <a:latin typeface="Avenir"/>
                <a:ea typeface="Avenir"/>
                <a:cs typeface="Avenir"/>
                <a:sym typeface="Avenir"/>
              </a:rPr>
              <a:t>Fotografías de las y el chakrakamak: </a:t>
            </a:r>
            <a:r>
              <a:rPr lang="es-EC">
                <a:latin typeface="Avenir"/>
                <a:ea typeface="Avenir"/>
                <a:cs typeface="Avenir"/>
                <a:sym typeface="Avenir"/>
              </a:rPr>
              <a:t>a) Verónica Sinchiguano de Aláquez, b) chakrakamas de Guayama Grande b1) Rosa Pilaguano,b2) Laura Molina y b3) Francisco Pilatasig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6182c1a27d_0_6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36182c1a27d_0_6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CHAKRAKAMAK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63" name="Google Shape;163;g36182c1a27d_0_6" title="Chakrakan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0359" y="1357313"/>
            <a:ext cx="7989562" cy="3842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ESCUELAS CAMPESINAS DE AGROECOLÓGIA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70" name="Google Shape;170;p6"/>
          <p:cNvPicPr preferRelativeResize="0"/>
          <p:nvPr/>
        </p:nvPicPr>
        <p:blipFill rotWithShape="1">
          <a:blip r:embed="rId3">
            <a:alphaModFix/>
          </a:blip>
          <a:srcRect l="7354" t="30162" r="53835" b="33073"/>
          <a:stretch/>
        </p:blipFill>
        <p:spPr>
          <a:xfrm>
            <a:off x="4924838" y="552018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71" name="Google Shape;171;p6"/>
          <p:cNvSpPr txBox="1"/>
          <p:nvPr/>
        </p:nvSpPr>
        <p:spPr>
          <a:xfrm>
            <a:off x="0" y="672775"/>
            <a:ext cx="12192000" cy="9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Procesos de formación de campesinx a campesinx  que promueven la  agroecología desde un enfoque político y práctico, apoyan al fortalecimiento de los O´wasis y su expansión.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6" title="Imagen de WhatsApp 2025-06-06 a las 13.11.43_df35c15c.jpg"/>
          <p:cNvPicPr preferRelativeResize="0"/>
          <p:nvPr/>
        </p:nvPicPr>
        <p:blipFill rotWithShape="1">
          <a:blip r:embed="rId4">
            <a:alphaModFix/>
          </a:blip>
          <a:srcRect t="-37688" b="16270"/>
          <a:stretch/>
        </p:blipFill>
        <p:spPr>
          <a:xfrm>
            <a:off x="5904739" y="1701925"/>
            <a:ext cx="6110125" cy="37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 title="Imagen de WhatsApp 2025-06-06 a las 13.10.39_a02f7893.jpg"/>
          <p:cNvPicPr preferRelativeResize="0"/>
          <p:nvPr/>
        </p:nvPicPr>
        <p:blipFill rotWithShape="1">
          <a:blip r:embed="rId5">
            <a:alphaModFix/>
          </a:blip>
          <a:srcRect t="35394" b="6313"/>
          <a:stretch/>
        </p:blipFill>
        <p:spPr>
          <a:xfrm>
            <a:off x="323500" y="2977775"/>
            <a:ext cx="5413975" cy="2367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6"/>
          <p:cNvSpPr txBox="1"/>
          <p:nvPr/>
        </p:nvSpPr>
        <p:spPr>
          <a:xfrm>
            <a:off x="906938" y="1626463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Alaquez- 38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 txBox="1"/>
          <p:nvPr/>
        </p:nvSpPr>
        <p:spPr>
          <a:xfrm>
            <a:off x="6836238" y="1509625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Guayama -15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0fc1f255b_0_5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60fc1f255b_0_5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ESCUELAS CAMPESINAS DE AGROECOLÓGIA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2" name="Google Shape;182;g360fc1f255b_0_5"/>
          <p:cNvPicPr preferRelativeResize="0"/>
          <p:nvPr/>
        </p:nvPicPr>
        <p:blipFill rotWithShape="1">
          <a:blip r:embed="rId3">
            <a:alphaModFix/>
          </a:blip>
          <a:srcRect l="7354" t="30160" r="53834" b="33075"/>
          <a:stretch/>
        </p:blipFill>
        <p:spPr>
          <a:xfrm>
            <a:off x="4924838" y="552018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83" name="Google Shape;183;g360fc1f255b_0_5"/>
          <p:cNvSpPr txBox="1"/>
          <p:nvPr/>
        </p:nvSpPr>
        <p:spPr>
          <a:xfrm>
            <a:off x="0" y="672775"/>
            <a:ext cx="12192000" cy="9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Procesos de formación de campesinx a campesinx  que promueven la  agroecología desde un enfoque político y práctico, apoyan al fortalecimiento de los O´wasis y su expansión.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g360fc1f255b_0_5" title="Imagen de WhatsApp 2025-06-06 a las 13.02.55_fffb626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6788" y="4198425"/>
            <a:ext cx="2422226" cy="240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360fc1f255b_0_5" title="Imagen de WhatsApp 2025-06-06 a las 13.10.54_be1dcec2.jpg"/>
          <p:cNvPicPr preferRelativeResize="0"/>
          <p:nvPr/>
        </p:nvPicPr>
        <p:blipFill rotWithShape="1">
          <a:blip r:embed="rId5">
            <a:alphaModFix/>
          </a:blip>
          <a:srcRect b="29622"/>
          <a:stretch/>
        </p:blipFill>
        <p:spPr>
          <a:xfrm>
            <a:off x="1320500" y="4198425"/>
            <a:ext cx="2184200" cy="23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60fc1f255b_0_5" title="Imagen de WhatsApp 2025-06-06 a las 13.11.43_df35c15c.jpg"/>
          <p:cNvPicPr preferRelativeResize="0"/>
          <p:nvPr/>
        </p:nvPicPr>
        <p:blipFill rotWithShape="1">
          <a:blip r:embed="rId6">
            <a:alphaModFix/>
          </a:blip>
          <a:srcRect t="-37688" b="16270"/>
          <a:stretch/>
        </p:blipFill>
        <p:spPr>
          <a:xfrm>
            <a:off x="6705538" y="1358999"/>
            <a:ext cx="4508509" cy="278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360fc1f255b_0_5" title="Imagen de WhatsApp 2025-06-06 a las 13.10.39_a02f7893.jpg"/>
          <p:cNvPicPr preferRelativeResize="0"/>
          <p:nvPr/>
        </p:nvPicPr>
        <p:blipFill rotWithShape="1">
          <a:blip r:embed="rId7">
            <a:alphaModFix/>
          </a:blip>
          <a:srcRect t="35394" b="6313"/>
          <a:stretch/>
        </p:blipFill>
        <p:spPr>
          <a:xfrm>
            <a:off x="254550" y="2257575"/>
            <a:ext cx="4316099" cy="1887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60fc1f255b_0_5"/>
          <p:cNvSpPr txBox="1"/>
          <p:nvPr/>
        </p:nvSpPr>
        <p:spPr>
          <a:xfrm>
            <a:off x="323500" y="1509625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Alaquez- 38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60fc1f255b_0_5"/>
          <p:cNvSpPr txBox="1"/>
          <p:nvPr/>
        </p:nvSpPr>
        <p:spPr>
          <a:xfrm>
            <a:off x="6836238" y="1509625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Guayama -15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1938d32cd_2_6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61938d32cd_2_6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INFRAESTRUCTURA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96" name="Google Shape;196;g361938d32cd_2_6"/>
          <p:cNvPicPr preferRelativeResize="0"/>
          <p:nvPr/>
        </p:nvPicPr>
        <p:blipFill rotWithShape="1">
          <a:blip r:embed="rId3">
            <a:alphaModFix/>
          </a:blip>
          <a:srcRect l="7354" t="30160" r="53834" b="33075"/>
          <a:stretch/>
        </p:blipFill>
        <p:spPr>
          <a:xfrm>
            <a:off x="9772650" y="560993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5" name="Google Shape;121;p4">
            <a:extLst>
              <a:ext uri="{FF2B5EF4-FFF2-40B4-BE49-F238E27FC236}">
                <a16:creationId xmlns:a16="http://schemas.microsoft.com/office/drawing/2014/main" id="{0205528E-4B9B-BB44-BF58-C3DF3BC274BD}"/>
              </a:ext>
            </a:extLst>
          </p:cNvPr>
          <p:cNvPicPr preferRelativeResize="0"/>
          <p:nvPr/>
        </p:nvPicPr>
        <p:blipFill rotWithShape="1">
          <a:blip r:embed="rId4">
            <a:alphaModFix amt="50000"/>
          </a:blip>
          <a:srcRect t="20949" r="-1" b="4031"/>
          <a:stretch/>
        </p:blipFill>
        <p:spPr>
          <a:xfrm>
            <a:off x="0" y="681788"/>
            <a:ext cx="12188930" cy="61762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3;p4">
            <a:extLst>
              <a:ext uri="{FF2B5EF4-FFF2-40B4-BE49-F238E27FC236}">
                <a16:creationId xmlns:a16="http://schemas.microsoft.com/office/drawing/2014/main" id="{674DE543-A768-004C-8472-700AE7628385}"/>
              </a:ext>
            </a:extLst>
          </p:cNvPr>
          <p:cNvSpPr txBox="1">
            <a:spLocks/>
          </p:cNvSpPr>
          <p:nvPr/>
        </p:nvSpPr>
        <p:spPr>
          <a:xfrm>
            <a:off x="218227" y="681789"/>
            <a:ext cx="4533899" cy="1082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</a:pPr>
            <a:r>
              <a:rPr lang="fr-FR" b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Documentar el proceso de co-construcción de la biofábrica en base de la acción colectiva</a:t>
            </a:r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7" name="Google Shape;129;g350e57ca225_0_5">
            <a:extLst>
              <a:ext uri="{FF2B5EF4-FFF2-40B4-BE49-F238E27FC236}">
                <a16:creationId xmlns:a16="http://schemas.microsoft.com/office/drawing/2014/main" id="{F2AC9F85-EB94-6042-90C7-E153C859239F}"/>
              </a:ext>
            </a:extLst>
          </p:cNvPr>
          <p:cNvGrpSpPr/>
          <p:nvPr/>
        </p:nvGrpSpPr>
        <p:grpSpPr>
          <a:xfrm>
            <a:off x="-3049" y="1725833"/>
            <a:ext cx="4976454" cy="4942525"/>
            <a:chOff x="458689" y="37859"/>
            <a:chExt cx="4893750" cy="5602500"/>
          </a:xfrm>
        </p:grpSpPr>
        <p:sp>
          <p:nvSpPr>
            <p:cNvPr id="8" name="Google Shape;130;g350e57ca225_0_5">
              <a:extLst>
                <a:ext uri="{FF2B5EF4-FFF2-40B4-BE49-F238E27FC236}">
                  <a16:creationId xmlns:a16="http://schemas.microsoft.com/office/drawing/2014/main" id="{3335E178-BB71-C84E-B319-13FEB938663C}"/>
                </a:ext>
              </a:extLst>
            </p:cNvPr>
            <p:cNvSpPr/>
            <p:nvPr/>
          </p:nvSpPr>
          <p:spPr>
            <a:xfrm>
              <a:off x="897439" y="37859"/>
              <a:ext cx="1372500" cy="1372500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1;g350e57ca225_0_5">
              <a:extLst>
                <a:ext uri="{FF2B5EF4-FFF2-40B4-BE49-F238E27FC236}">
                  <a16:creationId xmlns:a16="http://schemas.microsoft.com/office/drawing/2014/main" id="{8A980F51-7EE7-AE49-8777-401C9B7CB02C}"/>
                </a:ext>
              </a:extLst>
            </p:cNvPr>
            <p:cNvSpPr/>
            <p:nvPr/>
          </p:nvSpPr>
          <p:spPr>
            <a:xfrm>
              <a:off x="1189939" y="330359"/>
              <a:ext cx="787500" cy="7875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2;g350e57ca225_0_5">
              <a:extLst>
                <a:ext uri="{FF2B5EF4-FFF2-40B4-BE49-F238E27FC236}">
                  <a16:creationId xmlns:a16="http://schemas.microsoft.com/office/drawing/2014/main" id="{93624765-88FB-F74A-9598-D4368E9A4550}"/>
                </a:ext>
              </a:extLst>
            </p:cNvPr>
            <p:cNvSpPr/>
            <p:nvPr/>
          </p:nvSpPr>
          <p:spPr>
            <a:xfrm>
              <a:off x="45868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3;g350e57ca225_0_5">
              <a:extLst>
                <a:ext uri="{FF2B5EF4-FFF2-40B4-BE49-F238E27FC236}">
                  <a16:creationId xmlns:a16="http://schemas.microsoft.com/office/drawing/2014/main" id="{58D30303-AF1E-9843-B84A-3FD5865D48C1}"/>
                </a:ext>
              </a:extLst>
            </p:cNvPr>
            <p:cNvSpPr txBox="1"/>
            <p:nvPr/>
          </p:nvSpPr>
          <p:spPr>
            <a:xfrm>
              <a:off x="45868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fr-FR" sz="2300" b="1" i="0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CORNELL NOTES</a:t>
              </a:r>
              <a:endParaRPr sz="23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34;g350e57ca225_0_5">
              <a:extLst>
                <a:ext uri="{FF2B5EF4-FFF2-40B4-BE49-F238E27FC236}">
                  <a16:creationId xmlns:a16="http://schemas.microsoft.com/office/drawing/2014/main" id="{EA4EFA34-098A-4C40-8BC0-73965E4C702A}"/>
                </a:ext>
              </a:extLst>
            </p:cNvPr>
            <p:cNvSpPr/>
            <p:nvPr/>
          </p:nvSpPr>
          <p:spPr>
            <a:xfrm>
              <a:off x="3541189" y="37859"/>
              <a:ext cx="1372500" cy="1372500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5;g350e57ca225_0_5">
              <a:extLst>
                <a:ext uri="{FF2B5EF4-FFF2-40B4-BE49-F238E27FC236}">
                  <a16:creationId xmlns:a16="http://schemas.microsoft.com/office/drawing/2014/main" id="{BEFAA809-8048-864B-8F25-2EDE50CDA74D}"/>
                </a:ext>
              </a:extLst>
            </p:cNvPr>
            <p:cNvSpPr/>
            <p:nvPr/>
          </p:nvSpPr>
          <p:spPr>
            <a:xfrm>
              <a:off x="3833689" y="330359"/>
              <a:ext cx="787500" cy="7875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6;g350e57ca225_0_5">
              <a:extLst>
                <a:ext uri="{FF2B5EF4-FFF2-40B4-BE49-F238E27FC236}">
                  <a16:creationId xmlns:a16="http://schemas.microsoft.com/office/drawing/2014/main" id="{3A07E0AF-9FB1-6D40-B413-E3EF686EB01A}"/>
                </a:ext>
              </a:extLst>
            </p:cNvPr>
            <p:cNvSpPr/>
            <p:nvPr/>
          </p:nvSpPr>
          <p:spPr>
            <a:xfrm>
              <a:off x="310243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7;g350e57ca225_0_5">
              <a:extLst>
                <a:ext uri="{FF2B5EF4-FFF2-40B4-BE49-F238E27FC236}">
                  <a16:creationId xmlns:a16="http://schemas.microsoft.com/office/drawing/2014/main" id="{CDCC9672-2D70-3649-B9E1-1C3829D12A90}"/>
                </a:ext>
              </a:extLst>
            </p:cNvPr>
            <p:cNvSpPr txBox="1"/>
            <p:nvPr/>
          </p:nvSpPr>
          <p:spPr>
            <a:xfrm>
              <a:off x="310243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fr-FR" sz="2300" b="1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R</a:t>
              </a:r>
              <a:r>
                <a:rPr lang="fr-FR" sz="2300" b="1" i="0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EGLAMENTO BIOFÁBRICA </a:t>
              </a:r>
              <a:endParaRPr sz="23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38;g350e57ca225_0_5">
              <a:extLst>
                <a:ext uri="{FF2B5EF4-FFF2-40B4-BE49-F238E27FC236}">
                  <a16:creationId xmlns:a16="http://schemas.microsoft.com/office/drawing/2014/main" id="{19445A90-CF75-4240-9989-C01F9AA69B18}"/>
                </a:ext>
              </a:extLst>
            </p:cNvPr>
            <p:cNvSpPr/>
            <p:nvPr/>
          </p:nvSpPr>
          <p:spPr>
            <a:xfrm>
              <a:off x="2219314" y="3120359"/>
              <a:ext cx="1372500" cy="1372500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;g350e57ca225_0_5">
              <a:extLst>
                <a:ext uri="{FF2B5EF4-FFF2-40B4-BE49-F238E27FC236}">
                  <a16:creationId xmlns:a16="http://schemas.microsoft.com/office/drawing/2014/main" id="{8F6F9F14-2397-4241-A9AC-FCC7DECDCD49}"/>
                </a:ext>
              </a:extLst>
            </p:cNvPr>
            <p:cNvSpPr/>
            <p:nvPr/>
          </p:nvSpPr>
          <p:spPr>
            <a:xfrm>
              <a:off x="2511814" y="3412859"/>
              <a:ext cx="787500" cy="7875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0;g350e57ca225_0_5">
              <a:extLst>
                <a:ext uri="{FF2B5EF4-FFF2-40B4-BE49-F238E27FC236}">
                  <a16:creationId xmlns:a16="http://schemas.microsoft.com/office/drawing/2014/main" id="{3626E4B6-23E8-0341-99AA-27C4ABFCE9F7}"/>
                </a:ext>
              </a:extLst>
            </p:cNvPr>
            <p:cNvSpPr/>
            <p:nvPr/>
          </p:nvSpPr>
          <p:spPr>
            <a:xfrm>
              <a:off x="1780564" y="49203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1;g350e57ca225_0_5">
              <a:extLst>
                <a:ext uri="{FF2B5EF4-FFF2-40B4-BE49-F238E27FC236}">
                  <a16:creationId xmlns:a16="http://schemas.microsoft.com/office/drawing/2014/main" id="{34BB8359-2896-B948-AC2C-498CA05EBC43}"/>
                </a:ext>
              </a:extLst>
            </p:cNvPr>
            <p:cNvSpPr txBox="1"/>
            <p:nvPr/>
          </p:nvSpPr>
          <p:spPr>
            <a:xfrm>
              <a:off x="1780564" y="49203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fr-FR" sz="2300" b="1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r>
                <a:rPr lang="fr-FR" sz="2300" b="1" i="0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NTREVISTAS EQUIPO TÉCNICO</a:t>
              </a:r>
              <a:endParaRPr sz="23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Google Shape;143;g350e57ca225_0_5">
            <a:extLst>
              <a:ext uri="{FF2B5EF4-FFF2-40B4-BE49-F238E27FC236}">
                <a16:creationId xmlns:a16="http://schemas.microsoft.com/office/drawing/2014/main" id="{C7604371-792D-6C4E-87B9-81C34E879BF0}"/>
              </a:ext>
            </a:extLst>
          </p:cNvPr>
          <p:cNvSpPr txBox="1"/>
          <p:nvPr/>
        </p:nvSpPr>
        <p:spPr>
          <a:xfrm>
            <a:off x="4527240" y="881112"/>
            <a:ext cx="707575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0" u="none" strike="noStrike" dirty="0">
                <a:solidFill>
                  <a:srgbClr val="366091"/>
                </a:solidFill>
                <a:latin typeface="Arial"/>
                <a:ea typeface="Arial"/>
                <a:cs typeface="Arial"/>
                <a:sym typeface="Arial"/>
              </a:rPr>
              <a:t>P3: Los OASIS son </a:t>
            </a:r>
            <a:r>
              <a:rPr lang="fr-FR" sz="2800" b="1" i="0" u="none" strike="noStrike" dirty="0" err="1">
                <a:solidFill>
                  <a:srgbClr val="366091"/>
                </a:solidFill>
                <a:latin typeface="Arial"/>
                <a:ea typeface="Arial"/>
                <a:cs typeface="Arial"/>
                <a:sym typeface="Arial"/>
              </a:rPr>
              <a:t>sostenibles</a:t>
            </a:r>
            <a:r>
              <a:rPr lang="fr-FR" sz="2800" b="1" i="0" u="none" strike="noStrike" dirty="0">
                <a:solidFill>
                  <a:srgbClr val="366091"/>
                </a:solidFill>
                <a:latin typeface="Arial"/>
                <a:ea typeface="Arial"/>
                <a:cs typeface="Arial"/>
                <a:sym typeface="Arial"/>
              </a:rPr>
              <a:t> porque </a:t>
            </a:r>
            <a:r>
              <a:rPr lang="fr-FR" sz="2800" b="1" i="0" u="none" strike="noStrike" dirty="0" err="1">
                <a:solidFill>
                  <a:srgbClr val="366091"/>
                </a:solidFill>
                <a:latin typeface="Arial"/>
                <a:ea typeface="Arial"/>
                <a:cs typeface="Arial"/>
                <a:sym typeface="Arial"/>
              </a:rPr>
              <a:t>sí</a:t>
            </a:r>
            <a:r>
              <a:rPr lang="fr-FR" sz="2800" b="1" i="0" u="none" strike="noStrike" dirty="0">
                <a:solidFill>
                  <a:srgbClr val="366091"/>
                </a:solidFill>
                <a:latin typeface="Arial"/>
                <a:ea typeface="Arial"/>
                <a:cs typeface="Arial"/>
                <a:sym typeface="Arial"/>
              </a:rPr>
              <a:t>, porque no?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270DB62-36F3-A941-A1C9-C8860ADED2BE}"/>
              </a:ext>
            </a:extLst>
          </p:cNvPr>
          <p:cNvSpPr txBox="1"/>
          <p:nvPr/>
        </p:nvSpPr>
        <p:spPr>
          <a:xfrm>
            <a:off x="5629205" y="1983876"/>
            <a:ext cx="590392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3200" b="1" dirty="0">
                <a:solidFill>
                  <a:schemeClr val="tx1"/>
                </a:solidFill>
              </a:rPr>
              <a:t>"No es cocina ni laboratorio, pero se mezcla y se espera.</a:t>
            </a:r>
            <a:br>
              <a:rPr lang="es-EC" sz="3200" b="1" dirty="0">
                <a:solidFill>
                  <a:schemeClr val="tx1"/>
                </a:solidFill>
              </a:rPr>
            </a:br>
            <a:r>
              <a:rPr lang="es-EC" sz="3200" b="1" dirty="0">
                <a:solidFill>
                  <a:schemeClr val="tx1"/>
                </a:solidFill>
              </a:rPr>
              <a:t>No hace comida, pero alimenta la tierra entera.</a:t>
            </a:r>
            <a:br>
              <a:rPr lang="es-EC" sz="3200" b="1" dirty="0">
                <a:solidFill>
                  <a:schemeClr val="tx1"/>
                </a:solidFill>
              </a:rPr>
            </a:br>
            <a:r>
              <a:rPr lang="es-EC" sz="3200" b="1" dirty="0">
                <a:solidFill>
                  <a:schemeClr val="tx1"/>
                </a:solidFill>
              </a:rPr>
              <a:t>Sin veneno, con paciencia, da vida y no enfermedad.</a:t>
            </a:r>
            <a:br>
              <a:rPr lang="es-EC" sz="3200" b="1" dirty="0">
                <a:solidFill>
                  <a:schemeClr val="tx1"/>
                </a:solidFill>
              </a:rPr>
            </a:br>
            <a:r>
              <a:rPr lang="es-EC" sz="3200" b="1" dirty="0">
                <a:solidFill>
                  <a:schemeClr val="tx1"/>
                </a:solidFill>
              </a:rPr>
              <a:t>¿Sabes qué es este lugar donde el campo aprende a sanar?"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libri"/>
              <a:buNone/>
            </a:pPr>
            <a:r>
              <a:rPr lang="fr-FR" sz="4600">
                <a:solidFill>
                  <a:srgbClr val="FFFFFF"/>
                </a:solidFill>
              </a:rPr>
              <a:t>Métdología </a:t>
            </a:r>
            <a:endParaRPr/>
          </a:p>
        </p:txBody>
      </p:sp>
      <p:pic>
        <p:nvPicPr>
          <p:cNvPr id="149" name="Google Shape;14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89983" y="736800"/>
            <a:ext cx="1324187" cy="1363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539" y="1562275"/>
            <a:ext cx="3445650" cy="45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2800" y="1562275"/>
            <a:ext cx="6017183" cy="45128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4;g350e57ca225_0_27">
            <a:extLst>
              <a:ext uri="{FF2B5EF4-FFF2-40B4-BE49-F238E27FC236}">
                <a16:creationId xmlns:a16="http://schemas.microsoft.com/office/drawing/2014/main" id="{D99974C2-B073-4C60-8DE8-DCA67C00FC7B}"/>
              </a:ext>
            </a:extLst>
          </p:cNvPr>
          <p:cNvSpPr txBox="1">
            <a:spLocks/>
          </p:cNvSpPr>
          <p:nvPr/>
        </p:nvSpPr>
        <p:spPr>
          <a:xfrm>
            <a:off x="23928" y="465044"/>
            <a:ext cx="344565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/>
              <a:t>Cornell notes</a:t>
            </a:r>
          </a:p>
        </p:txBody>
      </p:sp>
      <p:sp>
        <p:nvSpPr>
          <p:cNvPr id="7" name="Google Shape;201;g361938d32cd_2_0">
            <a:extLst>
              <a:ext uri="{FF2B5EF4-FFF2-40B4-BE49-F238E27FC236}">
                <a16:creationId xmlns:a16="http://schemas.microsoft.com/office/drawing/2014/main" id="{352F4B8C-2F7A-DB4B-89BD-6601D2F127C4}"/>
              </a:ext>
            </a:extLst>
          </p:cNvPr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02;g361938d32cd_2_0">
            <a:extLst>
              <a:ext uri="{FF2B5EF4-FFF2-40B4-BE49-F238E27FC236}">
                <a16:creationId xmlns:a16="http://schemas.microsoft.com/office/drawing/2014/main" id="{F7ECB098-26D4-4E47-890D-CC57DD989126}"/>
              </a:ext>
            </a:extLst>
          </p:cNvPr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INFRAESTRUCTURA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3787921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0e57ca225_0_27"/>
          <p:cNvSpPr txBox="1">
            <a:spLocks noGrp="1"/>
          </p:cNvSpPr>
          <p:nvPr>
            <p:ph type="title"/>
          </p:nvPr>
        </p:nvSpPr>
        <p:spPr>
          <a:xfrm>
            <a:off x="0" y="517525"/>
            <a:ext cx="6503126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Entrevistas</a:t>
            </a:r>
            <a:r>
              <a:rPr lang="fr-FR" dirty="0"/>
              <a:t> </a:t>
            </a:r>
            <a:r>
              <a:rPr lang="fr-FR" dirty="0" err="1"/>
              <a:t>Equipo</a:t>
            </a:r>
            <a:r>
              <a:rPr lang="fr-FR" dirty="0"/>
              <a:t> </a:t>
            </a:r>
            <a:r>
              <a:rPr lang="fr-FR" dirty="0" err="1"/>
              <a:t>Técnico</a:t>
            </a:r>
            <a:endParaRPr dirty="0"/>
          </a:p>
        </p:txBody>
      </p:sp>
      <p:pic>
        <p:nvPicPr>
          <p:cNvPr id="165" name="Google Shape;165;g350e57ca225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3225"/>
            <a:ext cx="11736067" cy="48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1;g361938d32cd_2_0">
            <a:extLst>
              <a:ext uri="{FF2B5EF4-FFF2-40B4-BE49-F238E27FC236}">
                <a16:creationId xmlns:a16="http://schemas.microsoft.com/office/drawing/2014/main" id="{23377F56-B242-A845-A9F3-3C12F22693DD}"/>
              </a:ext>
            </a:extLst>
          </p:cNvPr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02;g361938d32cd_2_0">
            <a:extLst>
              <a:ext uri="{FF2B5EF4-FFF2-40B4-BE49-F238E27FC236}">
                <a16:creationId xmlns:a16="http://schemas.microsoft.com/office/drawing/2014/main" id="{0A6430AA-ED15-4240-BC47-28BD5B3EC266}"/>
              </a:ext>
            </a:extLst>
          </p:cNvPr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INFRAESTRUCTURA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3856762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0;p6">
            <a:extLst>
              <a:ext uri="{FF2B5EF4-FFF2-40B4-BE49-F238E27FC236}">
                <a16:creationId xmlns:a16="http://schemas.microsoft.com/office/drawing/2014/main" id="{37EEA7EE-A915-45A4-A51D-26DC98E25220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 t="28014" b="24039"/>
          <a:stretch/>
        </p:blipFill>
        <p:spPr>
          <a:xfrm>
            <a:off x="0" y="736800"/>
            <a:ext cx="12192000" cy="4372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350e57ca225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46711"/>
            <a:ext cx="7640347" cy="42511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5;p2">
            <a:extLst>
              <a:ext uri="{FF2B5EF4-FFF2-40B4-BE49-F238E27FC236}">
                <a16:creationId xmlns:a16="http://schemas.microsoft.com/office/drawing/2014/main" id="{AF7A9EC0-7915-44DD-89AC-C57C7E13C3B4}"/>
              </a:ext>
            </a:extLst>
          </p:cNvPr>
          <p:cNvSpPr txBox="1"/>
          <p:nvPr/>
        </p:nvSpPr>
        <p:spPr>
          <a:xfrm>
            <a:off x="7530241" y="2802669"/>
            <a:ext cx="487487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fr-FR" sz="2400" b="1" i="0" u="none" strike="noStrik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Biofábrica</a:t>
            </a: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400" b="1" i="0" u="none" strike="noStrik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comunitaria</a:t>
            </a: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es </a:t>
            </a:r>
            <a:r>
              <a:rPr lang="fr-FR" sz="2400" b="1" i="0" u="none" strike="noStrik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uno</a:t>
            </a: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fr-FR" sz="2400" b="1" i="0" u="none" strike="noStrik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puntos</a:t>
            </a: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centrales para </a:t>
            </a:r>
            <a:r>
              <a:rPr lang="fr-FR" sz="2400" b="1" i="0" u="none" strike="noStrik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lograr</a:t>
            </a: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fr-FR" sz="2400" b="1" i="0" u="none" strike="noStrik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sostenibilidad</a:t>
            </a:r>
            <a:r>
              <a:rPr lang="fr-FR" sz="2400" b="1" i="0" u="none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fr-FR" sz="2400" b="1" i="0" u="none" strike="noStrike" dirty="0" err="1">
                <a:solidFill>
                  <a:schemeClr val="tx1"/>
                </a:solidFill>
                <a:sym typeface="Arial"/>
              </a:rPr>
              <a:t>Owasis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64;g350e57ca225_0_27">
            <a:extLst>
              <a:ext uri="{FF2B5EF4-FFF2-40B4-BE49-F238E27FC236}">
                <a16:creationId xmlns:a16="http://schemas.microsoft.com/office/drawing/2014/main" id="{783F14E4-AADF-4378-910F-ADE1B8743C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58" y="492398"/>
            <a:ext cx="7640347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chemeClr val="tx1"/>
                </a:solidFill>
              </a:rPr>
              <a:t>Reglamento</a:t>
            </a:r>
            <a:r>
              <a:rPr lang="fr-FR" b="1" dirty="0">
                <a:solidFill>
                  <a:schemeClr val="tx1"/>
                </a:solidFill>
              </a:rPr>
              <a:t> de </a:t>
            </a:r>
            <a:r>
              <a:rPr lang="fr-FR" b="1" dirty="0" err="1">
                <a:solidFill>
                  <a:schemeClr val="tx1"/>
                </a:solidFill>
              </a:rPr>
              <a:t>funcionamiento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7" name="Google Shape;201;g361938d32cd_2_0">
            <a:extLst>
              <a:ext uri="{FF2B5EF4-FFF2-40B4-BE49-F238E27FC236}">
                <a16:creationId xmlns:a16="http://schemas.microsoft.com/office/drawing/2014/main" id="{A0202C71-F0F2-204B-B69D-8A3E49D2822E}"/>
              </a:ext>
            </a:extLst>
          </p:cNvPr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2;g361938d32cd_2_0">
            <a:extLst>
              <a:ext uri="{FF2B5EF4-FFF2-40B4-BE49-F238E27FC236}">
                <a16:creationId xmlns:a16="http://schemas.microsoft.com/office/drawing/2014/main" id="{BC7E94C3-872E-114A-B247-35C26B5AD94E}"/>
              </a:ext>
            </a:extLst>
          </p:cNvPr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INFRAESTRUCTURA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780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"/>
          <p:cNvSpPr/>
          <p:nvPr/>
        </p:nvSpPr>
        <p:spPr>
          <a:xfrm>
            <a:off x="0" y="-137592"/>
            <a:ext cx="12192000" cy="736847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ENREDOS , CONFLICTOS 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l="7354" t="30162" r="53835" b="33073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599250"/>
            <a:ext cx="7638292" cy="611660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/>
          <p:nvPr/>
        </p:nvSpPr>
        <p:spPr>
          <a:xfrm>
            <a:off x="6595500" y="689075"/>
            <a:ext cx="3177300" cy="585900"/>
          </a:xfrm>
          <a:prstGeom prst="wedgeEllipseCallout">
            <a:avLst>
              <a:gd name="adj1" fmla="val -57746"/>
              <a:gd name="adj2" fmla="val 154421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latin typeface="Calibri"/>
                <a:ea typeface="Calibri"/>
                <a:cs typeface="Calibri"/>
                <a:sym typeface="Calibri"/>
              </a:rPr>
              <a:t>Actores humanos y no humanos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291900" y="1274975"/>
            <a:ext cx="3604800" cy="1248000"/>
          </a:xfrm>
          <a:prstGeom prst="wedgeEllipseCallout">
            <a:avLst>
              <a:gd name="adj1" fmla="val -99335"/>
              <a:gd name="adj2" fmla="val 11544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Complejas sinergias de subjetividades: confianza, historias de vida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5833950" y="2247725"/>
            <a:ext cx="3177300" cy="923100"/>
          </a:xfrm>
          <a:prstGeom prst="wedgeEllipseCallout">
            <a:avLst>
              <a:gd name="adj1" fmla="val -50818"/>
              <a:gd name="adj2" fmla="val 70859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Relaciones de poder, interseccionalidad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152400" y="5058650"/>
            <a:ext cx="3900000" cy="16572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900" b="1">
                <a:latin typeface="Calibri"/>
                <a:ea typeface="Calibri"/>
                <a:cs typeface="Calibri"/>
                <a:sym typeface="Calibri"/>
              </a:rPr>
              <a:t>Fronteras: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Academia + ONG + Comunidades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Comunidades + naturaleza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Academia + comunidades + naturaleza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7951350" y="4504125"/>
            <a:ext cx="3537300" cy="1105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900" b="1">
                <a:latin typeface="Calibri"/>
                <a:ea typeface="Calibri"/>
                <a:cs typeface="Calibri"/>
                <a:sym typeface="Calibri"/>
              </a:rPr>
              <a:t>Conflictos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s-EC" sz="1900" b="1">
                <a:latin typeface="Calibri"/>
                <a:ea typeface="Calibri"/>
                <a:cs typeface="Calibri"/>
                <a:sym typeface="Calibri"/>
              </a:rPr>
              <a:t>Academia + ONG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s-EC" sz="1900" b="1">
                <a:latin typeface="Calibri"/>
                <a:ea typeface="Calibri"/>
                <a:cs typeface="Calibri"/>
                <a:sym typeface="Calibri"/>
              </a:rPr>
              <a:t>Academia + Comunidad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8719400" y="2980900"/>
            <a:ext cx="3177300" cy="923100"/>
          </a:xfrm>
          <a:prstGeom prst="wedgeEllipseCallout">
            <a:avLst>
              <a:gd name="adj1" fmla="val -65726"/>
              <a:gd name="adj2" fmla="val 59679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comunicación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900">
                <a:latin typeface="Calibri"/>
                <a:ea typeface="Calibri"/>
                <a:cs typeface="Calibri"/>
                <a:sym typeface="Calibri"/>
              </a:rPr>
              <a:t>culturas diversas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CONCLUSIONES  </a:t>
            </a:r>
            <a:endParaRPr sz="2400"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1" name="Google Shape;231;p9"/>
          <p:cNvPicPr preferRelativeResize="0"/>
          <p:nvPr/>
        </p:nvPicPr>
        <p:blipFill rotWithShape="1">
          <a:blip r:embed="rId3">
            <a:alphaModFix/>
          </a:blip>
          <a:srcRect l="7354" t="30162" r="53835" b="33073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5BCEC4B-FAAF-AB41-90DA-9FB39D22B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03910"/>
            <a:ext cx="12192000" cy="51111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398</Words>
  <Application>Microsoft Macintosh PowerPoint</Application>
  <PresentationFormat>Panorámica</PresentationFormat>
  <Paragraphs>68</Paragraphs>
  <Slides>21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Avenir</vt:lpstr>
      <vt:lpstr>Avenir Book</vt:lpstr>
      <vt:lpstr>Calibri</vt:lpstr>
      <vt:lpstr>Noteworthy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OBJETOS LIMITROFES / BOUNDARY OBJECTS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Métdología </vt:lpstr>
      <vt:lpstr>Entrevistas Equipo Técnico</vt:lpstr>
      <vt:lpstr>Reglamento de funcionamiento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magab</dc:creator>
  <cp:lastModifiedBy>Microsoft Office User</cp:lastModifiedBy>
  <cp:revision>3</cp:revision>
  <dcterms:created xsi:type="dcterms:W3CDTF">2025-05-26T20:56:05Z</dcterms:created>
  <dcterms:modified xsi:type="dcterms:W3CDTF">2025-06-10T02:25:25Z</dcterms:modified>
</cp:coreProperties>
</file>